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C86A-CD2D-4D4F-8506-953B2C37C2B2}" type="datetimeFigureOut">
              <a:rPr lang="el-GR" smtClean="0"/>
              <a:t>12/6/2017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2191-BE30-48A8-98A5-2BBB2F81BA5A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1904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C86A-CD2D-4D4F-8506-953B2C37C2B2}" type="datetimeFigureOut">
              <a:rPr lang="el-GR" smtClean="0"/>
              <a:t>12/6/2017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2191-BE30-48A8-98A5-2BBB2F81BA5A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8409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C86A-CD2D-4D4F-8506-953B2C37C2B2}" type="datetimeFigureOut">
              <a:rPr lang="el-GR" smtClean="0"/>
              <a:t>12/6/2017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2191-BE30-48A8-98A5-2BBB2F81BA5A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301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C86A-CD2D-4D4F-8506-953B2C37C2B2}" type="datetimeFigureOut">
              <a:rPr lang="el-GR" smtClean="0"/>
              <a:t>12/6/2017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2191-BE30-48A8-98A5-2BBB2F81BA5A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03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C86A-CD2D-4D4F-8506-953B2C37C2B2}" type="datetimeFigureOut">
              <a:rPr lang="el-GR" smtClean="0"/>
              <a:t>12/6/2017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2191-BE30-48A8-98A5-2BBB2F81BA5A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591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C86A-CD2D-4D4F-8506-953B2C37C2B2}" type="datetimeFigureOut">
              <a:rPr lang="el-GR" smtClean="0"/>
              <a:t>12/6/2017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2191-BE30-48A8-98A5-2BBB2F81BA5A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361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C86A-CD2D-4D4F-8506-953B2C37C2B2}" type="datetimeFigureOut">
              <a:rPr lang="el-GR" smtClean="0"/>
              <a:t>12/6/2017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2191-BE30-48A8-98A5-2BBB2F81BA5A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4935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C86A-CD2D-4D4F-8506-953B2C37C2B2}" type="datetimeFigureOut">
              <a:rPr lang="el-GR" smtClean="0"/>
              <a:t>12/6/2017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2191-BE30-48A8-98A5-2BBB2F81BA5A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256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C86A-CD2D-4D4F-8506-953B2C37C2B2}" type="datetimeFigureOut">
              <a:rPr lang="el-GR" smtClean="0"/>
              <a:t>12/6/2017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2191-BE30-48A8-98A5-2BBB2F81BA5A}" type="slidenum">
              <a:rPr lang="el-GR" smtClean="0"/>
              <a:t>‹Nr.›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375621"/>
            <a:ext cx="1168619" cy="104505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942938" y="564197"/>
            <a:ext cx="4093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6.2 Chess (board game)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709711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C86A-CD2D-4D4F-8506-953B2C37C2B2}" type="datetimeFigureOut">
              <a:rPr lang="el-GR" smtClean="0"/>
              <a:t>12/6/2017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2191-BE30-48A8-98A5-2BBB2F81BA5A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183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C86A-CD2D-4D4F-8506-953B2C37C2B2}" type="datetimeFigureOut">
              <a:rPr lang="el-GR" smtClean="0"/>
              <a:t>12/6/2017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2191-BE30-48A8-98A5-2BBB2F81BA5A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574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AC86A-CD2D-4D4F-8506-953B2C37C2B2}" type="datetimeFigureOut">
              <a:rPr lang="el-GR" smtClean="0"/>
              <a:t>12/6/2017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32191-BE30-48A8-98A5-2BBB2F81BA5A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846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15" y="0"/>
            <a:ext cx="9168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10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484" y="1648047"/>
            <a:ext cx="81020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/>
              <a:t>Methodology</a:t>
            </a:r>
            <a:r>
              <a:rPr lang="en-US" dirty="0"/>
              <a:t>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/>
              <a:t>Tell students to look at the first picture showing the Rook and the Knight.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/>
              <a:t>Remind students the value of each chess piece, the Rook has a value of 5 and the Knight has a value of 3.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/>
              <a:t>Students can use their fingers to understand the concepts of the numbers 5 and 3. Explain that the Rook has more power than the Knight because </a:t>
            </a:r>
            <a:r>
              <a:rPr lang="en-US" sz="2400" dirty="0">
                <a:latin typeface="Script MT Bold" panose="03040602040607080904" pitchFamily="66" charset="0"/>
              </a:rPr>
              <a:t>5&gt;3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95361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5422" y="1850916"/>
            <a:ext cx="81020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en-US" sz="2400" dirty="0"/>
              <a:t>Ask students to circle the more powerful chess piece of the two.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en-US" sz="2400" dirty="0"/>
              <a:t>Continue in the same fashion with the rest of the exercise.</a:t>
            </a:r>
            <a:endParaRPr lang="el-G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39" y="4113946"/>
            <a:ext cx="5783489" cy="256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66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4790" y="1860168"/>
            <a:ext cx="794252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Objectives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Students will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learn about coordinates and learn to find positions on a chess board.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understand the value of game-objects.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learn to multiply by 3.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learn to solve easy equations with symbols.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386260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892" y="1470123"/>
            <a:ext cx="79425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</a:rPr>
              <a:t>Tools, materials and </a:t>
            </a:r>
            <a:r>
              <a:rPr lang="en-US" sz="3200" dirty="0" err="1">
                <a:latin typeface="Calibri" panose="020F0502020204030204" pitchFamily="34" charset="0"/>
              </a:rPr>
              <a:t>organisation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Take a chess board for every 3 players.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Prepare copies of the Worksheets for each student.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The lesson takes 45 to 60 minutes or more. </a:t>
            </a:r>
          </a:p>
        </p:txBody>
      </p:sp>
    </p:spTree>
    <p:extLst>
      <p:ext uri="{BB962C8B-B14F-4D97-AF65-F5344CB8AC3E}">
        <p14:creationId xmlns:p14="http://schemas.microsoft.com/office/powerpoint/2010/main" val="3923455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8586" y="1765005"/>
            <a:ext cx="783619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Description of the lesson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Divide the lesson into three parts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First part </a:t>
            </a:r>
            <a:r>
              <a:rPr lang="en-US" sz="2400" dirty="0"/>
              <a:t>: Describe the game and present the coordinates.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Second part </a:t>
            </a:r>
            <a:r>
              <a:rPr lang="en-US" sz="2400" dirty="0"/>
              <a:t>: Give each group a chess board and chess pieces. Explain to students the value of each chess piece. Then the students fill in the worksheet exercises.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Third part </a:t>
            </a:r>
            <a:r>
              <a:rPr lang="en-US" sz="2400" dirty="0"/>
              <a:t>: Check the students’ answers. Discuss the results and provide explanations.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359679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5423" y="1743487"/>
            <a:ext cx="78361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Useful Hints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More exercises in the Greek language on http://aesop.iep.edu.gr/node/13670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Ask students to play a chess game and note the coordinates for every move they make.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063375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0" y="5186633"/>
            <a:ext cx="3556000" cy="737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363" y="162763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Value of each chess piece</a:t>
            </a:r>
          </a:p>
          <a:p>
            <a:endParaRPr lang="en-US" sz="2400" dirty="0"/>
          </a:p>
          <a:p>
            <a:r>
              <a:rPr lang="en-US" sz="2400" dirty="0"/>
              <a:t>Pawn: value 1 </a:t>
            </a:r>
          </a:p>
          <a:p>
            <a:r>
              <a:rPr lang="en-US" sz="2400" dirty="0"/>
              <a:t>Knight (Horse): value 3 </a:t>
            </a:r>
          </a:p>
          <a:p>
            <a:r>
              <a:rPr lang="en-US" sz="2400" dirty="0"/>
              <a:t>Bishop: value 3 </a:t>
            </a:r>
          </a:p>
          <a:p>
            <a:r>
              <a:rPr lang="en-US" sz="2400" dirty="0"/>
              <a:t>Rook (Castle): value 5 </a:t>
            </a:r>
          </a:p>
          <a:p>
            <a:r>
              <a:rPr lang="en-US" sz="2400" dirty="0"/>
              <a:t>Queen (Lady): value 9 </a:t>
            </a:r>
          </a:p>
          <a:p>
            <a:r>
              <a:rPr lang="en-US" sz="2400" dirty="0"/>
              <a:t>King: value ∞ (infinite)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676580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2" y="1584726"/>
            <a:ext cx="4986924" cy="50337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26402" y="1584726"/>
            <a:ext cx="333659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EXERCISE 1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Knowing that the Knight is worth as much as three Pawns, draw as many Pawns as needed to have equal power with the Knight in the left column.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529605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789" y="1796902"/>
            <a:ext cx="83040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Methodology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/>
              <a:t>Present to students the equation: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/>
              <a:t> Explain that two knights are equal to six pawns.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			because 			</a:t>
            </a:r>
            <a:r>
              <a:rPr lang="en-US" sz="2400" u="sng" dirty="0">
                <a:latin typeface="Script MT Bold" panose="03040602040607080904" pitchFamily="66" charset="0"/>
              </a:rPr>
              <a:t>3+3 =6</a:t>
            </a:r>
            <a:r>
              <a:rPr lang="en-US" sz="2400" u="sng" dirty="0"/>
              <a:t>  </a:t>
            </a:r>
            <a:r>
              <a:rPr lang="en-US" sz="2400" dirty="0"/>
              <a:t>or  </a:t>
            </a:r>
            <a:r>
              <a:rPr lang="en-US" sz="2400" u="sng" dirty="0">
                <a:latin typeface="Script MT Bold" panose="03040602040607080904" pitchFamily="66" charset="0"/>
              </a:rPr>
              <a:t>2x3=6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3. Count and </a:t>
            </a:r>
            <a:r>
              <a:rPr lang="en-US" sz="2400" dirty="0" err="1"/>
              <a:t>colour</a:t>
            </a:r>
            <a:r>
              <a:rPr lang="en-US" sz="2400" dirty="0"/>
              <a:t> six pawns on the worksheet. Continue in the same fashion with the rest of the exercise.</a:t>
            </a:r>
            <a:endParaRPr lang="el-G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818" y="2514652"/>
            <a:ext cx="3556000" cy="737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210" y="3586199"/>
            <a:ext cx="648586" cy="648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87" y="3586199"/>
            <a:ext cx="648586" cy="6485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28" y="3586199"/>
            <a:ext cx="648586" cy="6485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462" y="3586199"/>
            <a:ext cx="648586" cy="6485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939" y="3586199"/>
            <a:ext cx="648586" cy="6485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151" y="3586199"/>
            <a:ext cx="648586" cy="6485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54168" y="372582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  <a:endParaRPr lang="el-GR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170" y="3656580"/>
            <a:ext cx="578205" cy="578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115" y="3656579"/>
            <a:ext cx="578205" cy="57820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73375" y="3656579"/>
            <a:ext cx="29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l-GR" dirty="0"/>
          </a:p>
        </p:txBody>
      </p:sp>
      <p:sp>
        <p:nvSpPr>
          <p:cNvPr id="18" name="TextBox 17"/>
          <p:cNvSpPr txBox="1"/>
          <p:nvPr/>
        </p:nvSpPr>
        <p:spPr>
          <a:xfrm>
            <a:off x="3365452" y="3754917"/>
            <a:ext cx="571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7934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6056" y="1739559"/>
            <a:ext cx="77830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</a:rPr>
              <a:t>EXERCISE 2</a:t>
            </a:r>
            <a:r>
              <a:rPr lang="en-US" dirty="0">
                <a:latin typeface="Calibri" panose="020F0502020204030204" pitchFamily="34" charset="0"/>
              </a:rPr>
              <a:t> </a:t>
            </a:r>
          </a:p>
          <a:p>
            <a:r>
              <a:rPr lang="en-US" sz="2400" dirty="0">
                <a:latin typeface="Calibri" panose="020F0502020204030204" pitchFamily="34" charset="0"/>
              </a:rPr>
              <a:t>Circle the piece with the higher power in each of the four pictures! </a:t>
            </a:r>
            <a:endParaRPr lang="el-G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56" y="3247664"/>
            <a:ext cx="6361280" cy="281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45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379</Words>
  <Application>Microsoft Office PowerPoint</Application>
  <PresentationFormat>Bildschirmpräsentation (4:3)</PresentationFormat>
  <Paragraphs>48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Script MT Bold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</dc:creator>
  <cp:lastModifiedBy>Roland Schneidt</cp:lastModifiedBy>
  <cp:revision>29</cp:revision>
  <dcterms:created xsi:type="dcterms:W3CDTF">2017-06-08T07:06:38Z</dcterms:created>
  <dcterms:modified xsi:type="dcterms:W3CDTF">2017-06-12T14:45:41Z</dcterms:modified>
</cp:coreProperties>
</file>